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4"/>
  </p:notesMasterIdLst>
  <p:sldIdLst>
    <p:sldId id="336" r:id="rId2"/>
    <p:sldId id="337" r:id="rId3"/>
    <p:sldId id="346" r:id="rId4"/>
    <p:sldId id="339" r:id="rId5"/>
    <p:sldId id="340" r:id="rId6"/>
    <p:sldId id="363" r:id="rId7"/>
    <p:sldId id="356" r:id="rId8"/>
    <p:sldId id="341" r:id="rId9"/>
    <p:sldId id="347" r:id="rId10"/>
    <p:sldId id="348" r:id="rId11"/>
    <p:sldId id="349" r:id="rId12"/>
    <p:sldId id="351" r:id="rId13"/>
    <p:sldId id="354" r:id="rId14"/>
    <p:sldId id="355" r:id="rId15"/>
    <p:sldId id="350" r:id="rId16"/>
    <p:sldId id="353" r:id="rId17"/>
    <p:sldId id="357" r:id="rId18"/>
    <p:sldId id="358" r:id="rId19"/>
    <p:sldId id="359" r:id="rId20"/>
    <p:sldId id="360" r:id="rId21"/>
    <p:sldId id="361" r:id="rId22"/>
    <p:sldId id="36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6619" autoAdjust="0"/>
  </p:normalViewPr>
  <p:slideViewPr>
    <p:cSldViewPr>
      <p:cViewPr>
        <p:scale>
          <a:sx n="70" d="100"/>
          <a:sy n="70" d="100"/>
        </p:scale>
        <p:origin x="-127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E43E93-2425-4984-95B6-5AC8AF9F1F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27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3A9AB2-D8C7-4D39-A0A0-33C2848ACB67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053185-E9AF-4155-BF6D-85E2688B299D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053185-E9AF-4155-BF6D-85E2688B299D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80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82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2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2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82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  <p:sp>
        <p:nvSpPr>
          <p:cNvPr id="1282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15905E-2977-409B-8688-9D3F087DB0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C2C4EB-4C11-4C00-89BF-D235BF37FCC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D33AC8-BCAA-4F00-9210-922045EC69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943CC0-7FB9-4DA9-A10F-454E62951CF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19EBC2-96D0-4D37-ABAE-32C72D782BE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53232-EFE9-489E-9DD2-38C3563AF92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56CFF-C719-4583-859D-E66F8991582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BFC229-12A7-4F0F-A69F-D5BC03BAC0F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F2A389-6AA5-4C00-B6DE-88804AB52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2087E-AFFE-4FCC-A313-5300A053CE2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567EE-CA03-4888-BCFB-9544E1DBD2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80BCB-2EE1-4034-AF1B-87BF9D6E0DE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23C258-12C0-4C27-927F-177C118A771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69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71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5CA259-3B9B-4F8B-8B40-14C77CC1346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71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71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Copyright © 2003 by Prentice Hall</a:t>
            </a:r>
          </a:p>
        </p:txBody>
      </p:sp>
      <p:sp>
        <p:nvSpPr>
          <p:cNvPr id="1271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71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7204" name="AutoShape 2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95400" y="63246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7205" name="AutoShape 2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09600" y="6324600"/>
            <a:ext cx="6096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7200" dirty="0" smtClean="0"/>
              <a:t>Computer Programming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22845" y="3600271"/>
            <a:ext cx="59971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b="1" dirty="0" smtClean="0">
                <a:solidFill>
                  <a:srgbClr val="FFFF99"/>
                </a:solidFill>
              </a:rPr>
              <a:t>Flowchart</a:t>
            </a:r>
            <a:endParaRPr lang="en-US" sz="96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52400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 of  Three 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Numbers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grpSp>
        <p:nvGrpSpPr>
          <p:cNvPr id="3" name="Group 2"/>
          <p:cNvGrpSpPr/>
          <p:nvPr/>
        </p:nvGrpSpPr>
        <p:grpSpPr>
          <a:xfrm>
            <a:off x="3227523" y="1524000"/>
            <a:ext cx="2079354" cy="4827588"/>
            <a:chOff x="3227523" y="1524000"/>
            <a:chExt cx="2079354" cy="4827588"/>
          </a:xfrm>
        </p:grpSpPr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3379922" y="2347913"/>
              <a:ext cx="1725477" cy="838200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READ </a:t>
              </a:r>
            </a:p>
            <a:p>
              <a:pPr algn="ctr"/>
              <a:r>
                <a:rPr lang="en-US" dirty="0" smtClean="0"/>
                <a:t>A,B,C</a:t>
              </a:r>
              <a:endParaRPr lang="en-US" dirty="0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3276600" y="3490913"/>
              <a:ext cx="2030277" cy="68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Avg</a:t>
              </a:r>
              <a:r>
                <a:rPr lang="en-US" dirty="0" smtClean="0"/>
                <a:t> = (A+B+C) / 3</a:t>
              </a:r>
              <a:endParaRPr lang="en-US" dirty="0"/>
            </a:p>
          </p:txBody>
        </p:sp>
        <p:sp>
          <p:nvSpPr>
            <p:cNvPr id="18" name="AutoShape 23"/>
            <p:cNvSpPr>
              <a:spLocks noChangeArrowheads="1"/>
            </p:cNvSpPr>
            <p:nvPr/>
          </p:nvSpPr>
          <p:spPr bwMode="auto">
            <a:xfrm>
              <a:off x="3227523" y="4481513"/>
              <a:ext cx="1877876" cy="883444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 PRINT </a:t>
              </a:r>
            </a:p>
            <a:p>
              <a:pPr algn="ctr"/>
              <a:r>
                <a:rPr lang="en-US" dirty="0" err="1" smtClean="0"/>
                <a:t>Avg</a:t>
              </a:r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3731755" y="1524000"/>
              <a:ext cx="101976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START</a:t>
              </a: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3581400" y="5700713"/>
              <a:ext cx="1143000" cy="650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3657600" y="5791200"/>
              <a:ext cx="101976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/>
                <a:t>Stop</a:t>
              </a:r>
              <a:endParaRPr lang="en-US" dirty="0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4177438" y="2057400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H="1">
              <a:off x="4101238" y="32146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4114800" y="42052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H="1">
              <a:off x="4114800" y="53482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</p:grp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732723" y="3048000"/>
            <a:ext cx="2030277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Sum= A+B+C </a:t>
            </a:r>
            <a:endParaRPr lang="en-US" dirty="0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6732723" y="4038600"/>
            <a:ext cx="2030277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Avg</a:t>
            </a:r>
            <a:r>
              <a:rPr lang="en-US" dirty="0" smtClean="0"/>
              <a:t> = Sum / 3</a:t>
            </a:r>
            <a:endParaRPr lang="en-US" dirty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>
            <a:off x="7696200" y="37338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5715000" y="3671887"/>
            <a:ext cx="609600" cy="290513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982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Print “Hello</a:t>
            </a:r>
            <a:r>
              <a:rPr lang="en-GB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810001" y="20161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456124" y="3006725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960356" y="2168525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810001" y="42259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886201" y="4316412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406039" y="2701925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343401" y="3873499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69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647700" y="76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Area of a Circle 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716077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514599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/>
              <a:t>R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362201" y="3490913"/>
            <a:ext cx="21064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Area = 3.14 * R * R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2362200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866432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716077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2792277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312115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3235915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3249477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3249477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43000"/>
            <a:ext cx="2286000" cy="515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608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>
                <a:solidFill>
                  <a:srgbClr val="FFFF99"/>
                </a:solidFill>
              </a:rPr>
              <a:t>Decision Making</a:t>
            </a:r>
          </a:p>
          <a:p>
            <a:r>
              <a:rPr lang="en-US" sz="8000" b="1" dirty="0">
                <a:solidFill>
                  <a:srgbClr val="FFFF99"/>
                </a:solidFill>
              </a:rPr>
              <a:t>(Selection)</a:t>
            </a:r>
          </a:p>
        </p:txBody>
      </p:sp>
    </p:spTree>
    <p:extLst>
      <p:ext uri="{BB962C8B-B14F-4D97-AF65-F5344CB8AC3E}">
        <p14:creationId xmlns:p14="http://schemas.microsoft.com/office/powerpoint/2010/main" val="21306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Max. of Two Number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2192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195513"/>
            <a:ext cx="1725477" cy="700087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N1, N2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3716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041901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132388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19050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28956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Diamond 1"/>
          <p:cNvSpPr/>
          <p:nvPr/>
        </p:nvSpPr>
        <p:spPr bwMode="auto">
          <a:xfrm>
            <a:off x="3505201" y="3186113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3654981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N1&gt;N2</a:t>
            </a:r>
            <a:endParaRPr lang="en-GB" dirty="0"/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5486400" y="3505200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1371600" y="3429000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3"/>
          </p:cNvCxnSpPr>
          <p:nvPr/>
        </p:nvCxnSpPr>
        <p:spPr bwMode="auto">
          <a:xfrm flipV="1">
            <a:off x="4724400" y="3787378"/>
            <a:ext cx="9144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751523" y="3429000"/>
            <a:ext cx="73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3429000"/>
            <a:ext cx="73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8" name="Straight Connector 7"/>
          <p:cNvCxnSpPr>
            <a:stCxn id="27" idx="4"/>
          </p:cNvCxnSpPr>
          <p:nvPr/>
        </p:nvCxnSpPr>
        <p:spPr bwMode="auto">
          <a:xfrm>
            <a:off x="6248400" y="4191000"/>
            <a:ext cx="0" cy="1176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>
            <a:stCxn id="2" idx="1"/>
            <a:endCxn id="28" idx="5"/>
          </p:cNvCxnSpPr>
          <p:nvPr/>
        </p:nvCxnSpPr>
        <p:spPr bwMode="auto">
          <a:xfrm flipH="1" flipV="1">
            <a:off x="2743200" y="3771900"/>
            <a:ext cx="762001" cy="154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22" name="Straight Arrow Connector 30721"/>
          <p:cNvCxnSpPr>
            <a:endCxn id="20" idx="6"/>
          </p:cNvCxnSpPr>
          <p:nvPr/>
        </p:nvCxnSpPr>
        <p:spPr bwMode="auto">
          <a:xfrm flipH="1">
            <a:off x="4724400" y="5367338"/>
            <a:ext cx="15240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24" name="Straight Connector 30723"/>
          <p:cNvCxnSpPr>
            <a:stCxn id="28" idx="4"/>
          </p:cNvCxnSpPr>
          <p:nvPr/>
        </p:nvCxnSpPr>
        <p:spPr bwMode="auto">
          <a:xfrm>
            <a:off x="2133600" y="4114800"/>
            <a:ext cx="0" cy="12525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26" name="Straight Arrow Connector 30725"/>
          <p:cNvCxnSpPr>
            <a:endCxn id="20" idx="2"/>
          </p:cNvCxnSpPr>
          <p:nvPr/>
        </p:nvCxnSpPr>
        <p:spPr bwMode="auto">
          <a:xfrm>
            <a:off x="2133600" y="5367339"/>
            <a:ext cx="1447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3267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Pass or Fail 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286000" y="1241424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084522" y="2217737"/>
            <a:ext cx="1725477" cy="700087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436355" y="1393824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286000" y="50641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2362200" y="5154612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2882038" y="1927224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2805838" y="2917824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" name="Diamond 1"/>
          <p:cNvSpPr/>
          <p:nvPr/>
        </p:nvSpPr>
        <p:spPr bwMode="auto">
          <a:xfrm>
            <a:off x="2209801" y="3208337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677205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D&gt;=60</a:t>
            </a:r>
            <a:endParaRPr lang="en-GB" dirty="0"/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4191000" y="3527424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“Fail”</a:t>
            </a:r>
            <a:endParaRPr lang="en-US" dirty="0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76200" y="3451224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“Pass”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3"/>
          </p:cNvCxnSpPr>
          <p:nvPr/>
        </p:nvCxnSpPr>
        <p:spPr bwMode="auto">
          <a:xfrm flipV="1">
            <a:off x="3429000" y="3809602"/>
            <a:ext cx="9144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456123" y="3451224"/>
            <a:ext cx="73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3451224"/>
            <a:ext cx="73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8" name="Straight Connector 7"/>
          <p:cNvCxnSpPr>
            <a:stCxn id="27" idx="4"/>
          </p:cNvCxnSpPr>
          <p:nvPr/>
        </p:nvCxnSpPr>
        <p:spPr bwMode="auto">
          <a:xfrm>
            <a:off x="4953000" y="4213224"/>
            <a:ext cx="0" cy="1176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>
            <a:stCxn id="2" idx="1"/>
            <a:endCxn id="28" idx="5"/>
          </p:cNvCxnSpPr>
          <p:nvPr/>
        </p:nvCxnSpPr>
        <p:spPr bwMode="auto">
          <a:xfrm flipH="1" flipV="1">
            <a:off x="1447800" y="3794124"/>
            <a:ext cx="762001" cy="154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22" name="Straight Arrow Connector 30721"/>
          <p:cNvCxnSpPr>
            <a:endCxn id="20" idx="6"/>
          </p:cNvCxnSpPr>
          <p:nvPr/>
        </p:nvCxnSpPr>
        <p:spPr bwMode="auto">
          <a:xfrm flipH="1">
            <a:off x="3429000" y="5389562"/>
            <a:ext cx="15240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24" name="Straight Connector 30723"/>
          <p:cNvCxnSpPr>
            <a:stCxn id="28" idx="4"/>
          </p:cNvCxnSpPr>
          <p:nvPr/>
        </p:nvCxnSpPr>
        <p:spPr bwMode="auto">
          <a:xfrm>
            <a:off x="838200" y="4137024"/>
            <a:ext cx="0" cy="12525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26" name="Straight Arrow Connector 30725"/>
          <p:cNvCxnSpPr>
            <a:endCxn id="20" idx="2"/>
          </p:cNvCxnSpPr>
          <p:nvPr/>
        </p:nvCxnSpPr>
        <p:spPr bwMode="auto">
          <a:xfrm>
            <a:off x="838200" y="5389563"/>
            <a:ext cx="1447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66800"/>
            <a:ext cx="3200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525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Degree to Grade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971800" y="12192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770322" y="2195513"/>
            <a:ext cx="1725477" cy="700087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122155" y="13716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352800" y="59023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429000" y="5992812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567838" y="19050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3491638" y="28956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" name="Diamond 1"/>
          <p:cNvSpPr/>
          <p:nvPr/>
        </p:nvSpPr>
        <p:spPr bwMode="auto">
          <a:xfrm>
            <a:off x="2895601" y="3186113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2354" y="3654981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D&gt;=80</a:t>
            </a:r>
            <a:endParaRPr lang="en-GB" dirty="0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762000" y="3429000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“A”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3"/>
          </p:cNvCxnSpPr>
          <p:nvPr/>
        </p:nvCxnSpPr>
        <p:spPr bwMode="auto">
          <a:xfrm flipV="1">
            <a:off x="4114800" y="3779639"/>
            <a:ext cx="533400" cy="77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989523" y="34290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No</a:t>
            </a:r>
            <a:endParaRPr lang="en-GB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2209800" y="34290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Yes</a:t>
            </a:r>
            <a:endParaRPr lang="en-GB" dirty="0"/>
          </a:p>
        </p:txBody>
      </p:sp>
      <p:cxnSp>
        <p:nvCxnSpPr>
          <p:cNvPr id="31" name="Straight Arrow Connector 30"/>
          <p:cNvCxnSpPr>
            <a:stCxn id="2" idx="1"/>
            <a:endCxn id="28" idx="5"/>
          </p:cNvCxnSpPr>
          <p:nvPr/>
        </p:nvCxnSpPr>
        <p:spPr bwMode="auto">
          <a:xfrm flipH="1" flipV="1">
            <a:off x="2133600" y="3771900"/>
            <a:ext cx="762001" cy="154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Diamond 23"/>
          <p:cNvSpPr/>
          <p:nvPr/>
        </p:nvSpPr>
        <p:spPr bwMode="auto">
          <a:xfrm>
            <a:off x="4648200" y="3200400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6355" y="3671650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D&gt;=70</a:t>
            </a:r>
            <a:endParaRPr lang="en-GB" dirty="0"/>
          </a:p>
        </p:txBody>
      </p:sp>
      <p:sp>
        <p:nvSpPr>
          <p:cNvPr id="29" name="Diamond 28"/>
          <p:cNvSpPr/>
          <p:nvPr/>
        </p:nvSpPr>
        <p:spPr bwMode="auto">
          <a:xfrm>
            <a:off x="6172200" y="3217069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867400" y="3839647"/>
            <a:ext cx="302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665923" y="34290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No</a:t>
            </a:r>
            <a:endParaRPr lang="en-GB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971800" y="3581400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D&gt;=90</a:t>
            </a:r>
            <a:endParaRPr lang="en-GB" dirty="0"/>
          </a:p>
        </p:txBody>
      </p:sp>
      <p:sp>
        <p:nvSpPr>
          <p:cNvPr id="38" name="AutoShape 23"/>
          <p:cNvSpPr>
            <a:spLocks noChangeArrowheads="1"/>
          </p:cNvSpPr>
          <p:nvPr/>
        </p:nvSpPr>
        <p:spPr bwMode="auto">
          <a:xfrm>
            <a:off x="4800600" y="4724400"/>
            <a:ext cx="941523" cy="566738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 </a:t>
            </a:r>
            <a:r>
              <a:rPr lang="en-US" sz="1400" dirty="0" smtClean="0"/>
              <a:t>PRINT </a:t>
            </a:r>
          </a:p>
          <a:p>
            <a:pPr algn="ctr"/>
            <a:r>
              <a:rPr lang="en-US" sz="1600" dirty="0" smtClean="0"/>
              <a:t>“B”</a:t>
            </a:r>
            <a:endParaRPr lang="en-US" sz="1600" dirty="0"/>
          </a:p>
        </p:txBody>
      </p:sp>
      <p:sp>
        <p:nvSpPr>
          <p:cNvPr id="41" name="AutoShape 23"/>
          <p:cNvSpPr>
            <a:spLocks noChangeArrowheads="1"/>
          </p:cNvSpPr>
          <p:nvPr/>
        </p:nvSpPr>
        <p:spPr bwMode="auto">
          <a:xfrm>
            <a:off x="6373677" y="4724400"/>
            <a:ext cx="941523" cy="566738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 </a:t>
            </a:r>
            <a:r>
              <a:rPr lang="en-US" sz="1400" dirty="0" smtClean="0"/>
              <a:t>PRINT </a:t>
            </a:r>
          </a:p>
          <a:p>
            <a:pPr algn="ctr"/>
            <a:r>
              <a:rPr lang="en-US" sz="1600" dirty="0" smtClean="0"/>
              <a:t>“C”</a:t>
            </a:r>
            <a:endParaRPr lang="en-US" sz="1600" dirty="0"/>
          </a:p>
        </p:txBody>
      </p:sp>
      <p:cxnSp>
        <p:nvCxnSpPr>
          <p:cNvPr id="30720" name="Straight Arrow Connector 30719"/>
          <p:cNvCxnSpPr>
            <a:stCxn id="24" idx="2"/>
            <a:endCxn id="38" idx="1"/>
          </p:cNvCxnSpPr>
          <p:nvPr/>
        </p:nvCxnSpPr>
        <p:spPr bwMode="auto">
          <a:xfrm>
            <a:off x="5257800" y="4402931"/>
            <a:ext cx="13562" cy="3214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781800" y="4402931"/>
            <a:ext cx="13562" cy="3214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675323" y="4385846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Yes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6199323" y="43434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Yes</a:t>
            </a:r>
            <a:endParaRPr lang="en-GB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391400" y="3810000"/>
            <a:ext cx="302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189923" y="34290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No</a:t>
            </a:r>
            <a:endParaRPr lang="en-GB" sz="1600" dirty="0"/>
          </a:p>
        </p:txBody>
      </p:sp>
      <p:sp>
        <p:nvSpPr>
          <p:cNvPr id="50" name="AutoShape 23"/>
          <p:cNvSpPr>
            <a:spLocks noChangeArrowheads="1"/>
          </p:cNvSpPr>
          <p:nvPr/>
        </p:nvSpPr>
        <p:spPr bwMode="auto">
          <a:xfrm>
            <a:off x="7620000" y="3505200"/>
            <a:ext cx="941523" cy="566738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 </a:t>
            </a:r>
            <a:r>
              <a:rPr lang="en-US" sz="1400" dirty="0" smtClean="0"/>
              <a:t>PRINT </a:t>
            </a:r>
          </a:p>
          <a:p>
            <a:pPr algn="ctr"/>
            <a:r>
              <a:rPr lang="en-US" sz="1600" dirty="0" smtClean="0"/>
              <a:t>“F”</a:t>
            </a:r>
            <a:endParaRPr lang="en-US" sz="1600" dirty="0"/>
          </a:p>
        </p:txBody>
      </p:sp>
      <p:cxnSp>
        <p:nvCxnSpPr>
          <p:cNvPr id="30728" name="Straight Arrow Connector 30727"/>
          <p:cNvCxnSpPr>
            <a:endCxn id="20" idx="6"/>
          </p:cNvCxnSpPr>
          <p:nvPr/>
        </p:nvCxnSpPr>
        <p:spPr bwMode="auto">
          <a:xfrm flipH="1">
            <a:off x="4495800" y="6227762"/>
            <a:ext cx="359496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30" name="Straight Connector 30729"/>
          <p:cNvCxnSpPr>
            <a:stCxn id="50" idx="4"/>
          </p:cNvCxnSpPr>
          <p:nvPr/>
        </p:nvCxnSpPr>
        <p:spPr bwMode="auto">
          <a:xfrm flipH="1">
            <a:off x="8090761" y="4071938"/>
            <a:ext cx="1" cy="21558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32" name="Straight Connector 30731"/>
          <p:cNvCxnSpPr>
            <a:stCxn id="41" idx="4"/>
          </p:cNvCxnSpPr>
          <p:nvPr/>
        </p:nvCxnSpPr>
        <p:spPr bwMode="auto">
          <a:xfrm flipH="1">
            <a:off x="6844438" y="5291138"/>
            <a:ext cx="1" cy="9366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36" name="Straight Connector 30735"/>
          <p:cNvCxnSpPr>
            <a:stCxn id="38" idx="4"/>
          </p:cNvCxnSpPr>
          <p:nvPr/>
        </p:nvCxnSpPr>
        <p:spPr bwMode="auto">
          <a:xfrm>
            <a:off x="5271362" y="5291138"/>
            <a:ext cx="0" cy="9366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38" name="Straight Connector 30737"/>
          <p:cNvCxnSpPr>
            <a:stCxn id="28" idx="4"/>
          </p:cNvCxnSpPr>
          <p:nvPr/>
        </p:nvCxnSpPr>
        <p:spPr bwMode="auto">
          <a:xfrm>
            <a:off x="1524000" y="4114800"/>
            <a:ext cx="0" cy="21129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40" name="Straight Arrow Connector 30739"/>
          <p:cNvCxnSpPr>
            <a:endCxn id="20" idx="2"/>
          </p:cNvCxnSpPr>
          <p:nvPr/>
        </p:nvCxnSpPr>
        <p:spPr bwMode="auto">
          <a:xfrm>
            <a:off x="1524000" y="6227762"/>
            <a:ext cx="18288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9658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</p:spPr>
        <p:txBody>
          <a:bodyPr/>
          <a:lstStyle/>
          <a:p>
            <a:pPr>
              <a:defRPr/>
            </a:pPr>
            <a:r>
              <a:rPr lang="en-US" sz="8000" b="1" dirty="0">
                <a:solidFill>
                  <a:srgbClr val="FFFF99"/>
                </a:solidFill>
              </a:rPr>
              <a:t>Iteration (Repetition)</a:t>
            </a:r>
          </a:p>
        </p:txBody>
      </p:sp>
    </p:spTree>
    <p:extLst>
      <p:ext uri="{BB962C8B-B14F-4D97-AF65-F5344CB8AC3E}">
        <p14:creationId xmlns:p14="http://schemas.microsoft.com/office/powerpoint/2010/main" val="18016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sz="4000" dirty="0" smtClean="0"/>
              <a:t>Example: Print numbers from 0 to 4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65981"/>
            <a:ext cx="3124200" cy="5231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2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GB" sz="4000" dirty="0" smtClean="0"/>
              <a:t>Example: Print numbers from 0 to 10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651" y="1066800"/>
            <a:ext cx="3273149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3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03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6600" b="1" dirty="0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l">
              <a:buBlip>
                <a:blip r:embed="rId3"/>
              </a:buBlip>
              <a:defRPr/>
            </a:pPr>
            <a:r>
              <a:rPr lang="en-US" sz="4000" b="1" dirty="0">
                <a:solidFill>
                  <a:srgbClr val="FFFF99"/>
                </a:solidFill>
              </a:rPr>
              <a:t> Flowchart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4000" b="1" dirty="0">
                <a:solidFill>
                  <a:srgbClr val="FFFF99"/>
                </a:solidFill>
              </a:rPr>
              <a:t> Calculations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4000" b="1" dirty="0" smtClean="0">
                <a:solidFill>
                  <a:srgbClr val="FFFF99"/>
                </a:solidFill>
              </a:rPr>
              <a:t> </a:t>
            </a:r>
            <a:r>
              <a:rPr lang="en-US" sz="4000" b="1" dirty="0">
                <a:solidFill>
                  <a:srgbClr val="FFFF99"/>
                </a:solidFill>
              </a:rPr>
              <a:t>Decision </a:t>
            </a:r>
            <a:r>
              <a:rPr lang="en-US" sz="4000" b="1" dirty="0" smtClean="0">
                <a:solidFill>
                  <a:srgbClr val="FFFF99"/>
                </a:solidFill>
              </a:rPr>
              <a:t>Making </a:t>
            </a:r>
            <a:r>
              <a:rPr lang="en-US" sz="4000" b="1" dirty="0">
                <a:solidFill>
                  <a:srgbClr val="FFFF99"/>
                </a:solidFill>
              </a:rPr>
              <a:t>(Selection)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4000" b="1" dirty="0">
                <a:solidFill>
                  <a:srgbClr val="FFFF99"/>
                </a:solidFill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</a:rPr>
              <a:t>Iteration (Repetition)</a:t>
            </a:r>
            <a:endParaRPr lang="en-US" sz="4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GB" sz="3400" dirty="0" smtClean="0"/>
              <a:t>Example: Print even numbers from 0 to 10</a:t>
            </a:r>
            <a:endParaRPr lang="en-GB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236" y="914400"/>
            <a:ext cx="3357164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4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GB" sz="3400" dirty="0" smtClean="0"/>
              <a:t>Example: Print odd numbers from 0 to 10</a:t>
            </a:r>
            <a:endParaRPr lang="en-GB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3400425" cy="549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0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/>
          <a:lstStyle/>
          <a:p>
            <a:r>
              <a:rPr lang="en-GB" sz="2600" dirty="0" smtClean="0"/>
              <a:t>Example: Print </a:t>
            </a:r>
            <a:r>
              <a:rPr lang="en-GB" sz="2600" dirty="0" smtClean="0"/>
              <a:t>the summation of the numbers </a:t>
            </a:r>
            <a:r>
              <a:rPr lang="en-GB" sz="2600" dirty="0" smtClean="0"/>
              <a:t>from 0 to 10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62000"/>
            <a:ext cx="4038599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>
                <a:solidFill>
                  <a:srgbClr val="FFFF99"/>
                </a:solidFill>
              </a:rPr>
              <a:t>Flowchart</a:t>
            </a:r>
          </a:p>
        </p:txBody>
      </p:sp>
    </p:spTree>
    <p:extLst>
      <p:ext uri="{BB962C8B-B14F-4D97-AF65-F5344CB8AC3E}">
        <p14:creationId xmlns:p14="http://schemas.microsoft.com/office/powerpoint/2010/main" val="30750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152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Flowchart</a:t>
            </a: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خريطة سير العمليات 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853440"/>
            <a:ext cx="8610600" cy="547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76300" lvl="1" indent="-419100" eaLnBrk="1" hangingPunct="1">
              <a:spcBef>
                <a:spcPct val="20000"/>
              </a:spcBef>
              <a:buFontTx/>
              <a:buChar char="–"/>
            </a:pPr>
            <a:r>
              <a:rPr lang="en-US" sz="3200" b="1" dirty="0">
                <a:solidFill>
                  <a:srgbClr val="FFFF00"/>
                </a:solidFill>
              </a:rPr>
              <a:t>Graphical representation of an algorithm</a:t>
            </a:r>
          </a:p>
          <a:p>
            <a:pPr marL="876300" lvl="1" indent="-419100" eaLnBrk="1" hangingPunct="1">
              <a:spcBef>
                <a:spcPct val="20000"/>
              </a:spcBef>
              <a:buFontTx/>
              <a:buChar char="–"/>
            </a:pPr>
            <a:r>
              <a:rPr lang="en-US" sz="3200" b="1" dirty="0">
                <a:solidFill>
                  <a:srgbClr val="FFFF00"/>
                </a:solidFill>
              </a:rPr>
              <a:t>Components: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FFFF00"/>
                </a:solidFill>
              </a:rPr>
              <a:t>Arrows/lines: Flow </a:t>
            </a:r>
            <a:r>
              <a:rPr lang="en-US" sz="2400" b="1" dirty="0">
                <a:solidFill>
                  <a:srgbClr val="FFFF00"/>
                </a:solidFill>
              </a:rPr>
              <a:t>of control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Parallelogram: Indicates input and output operations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Rectangle symbol (action symbol): Indicates any type of action/computational step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Oval symbol</a:t>
            </a:r>
            <a:r>
              <a:rPr lang="en-US" sz="2400" b="1" dirty="0" smtClean="0">
                <a:solidFill>
                  <a:srgbClr val="FFFF00"/>
                </a:solidFill>
              </a:rPr>
              <a:t>: Indicates </a:t>
            </a:r>
            <a:r>
              <a:rPr lang="en-US" sz="2400" b="1" dirty="0">
                <a:solidFill>
                  <a:srgbClr val="FFFF00"/>
                </a:solidFill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</a:rPr>
              <a:t>start </a:t>
            </a:r>
            <a:r>
              <a:rPr lang="en-US" sz="2400" b="1" dirty="0">
                <a:solidFill>
                  <a:srgbClr val="FFFF00"/>
                </a:solidFill>
              </a:rPr>
              <a:t>or </a:t>
            </a:r>
            <a:r>
              <a:rPr lang="en-US" sz="2400" b="1" dirty="0" smtClean="0">
                <a:solidFill>
                  <a:srgbClr val="FFFF00"/>
                </a:solidFill>
              </a:rPr>
              <a:t>the end </a:t>
            </a:r>
            <a:r>
              <a:rPr lang="en-US" sz="2400" b="1" dirty="0">
                <a:solidFill>
                  <a:srgbClr val="FFFF00"/>
                </a:solidFill>
              </a:rPr>
              <a:t>of a program or a section of </a:t>
            </a:r>
            <a:r>
              <a:rPr lang="en-US" sz="2400" b="1" dirty="0" smtClean="0">
                <a:solidFill>
                  <a:srgbClr val="FFFF00"/>
                </a:solidFill>
              </a:rPr>
              <a:t>code</a:t>
            </a:r>
            <a:endParaRPr lang="en-US" sz="2400" b="1" dirty="0">
              <a:solidFill>
                <a:srgbClr val="FFFF00"/>
              </a:solidFill>
            </a:endParaRP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Diamond: </a:t>
            </a:r>
            <a:r>
              <a:rPr lang="en-US" sz="2400" b="1" dirty="0" smtClean="0">
                <a:solidFill>
                  <a:srgbClr val="FFFF00"/>
                </a:solidFill>
              </a:rPr>
              <a:t>Decision.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8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Flowchart Notations</a:t>
            </a:r>
          </a:p>
        </p:txBody>
      </p:sp>
      <p:grpSp>
        <p:nvGrpSpPr>
          <p:cNvPr id="16387" name="Group 13"/>
          <p:cNvGrpSpPr>
            <a:grpSpLocks/>
          </p:cNvGrpSpPr>
          <p:nvPr/>
        </p:nvGrpSpPr>
        <p:grpSpPr bwMode="auto">
          <a:xfrm>
            <a:off x="1447800" y="2133600"/>
            <a:ext cx="762000" cy="381000"/>
            <a:chOff x="912" y="1344"/>
            <a:chExt cx="480" cy="240"/>
          </a:xfrm>
        </p:grpSpPr>
        <p:sp>
          <p:nvSpPr>
            <p:cNvPr id="16398" name="Line 4"/>
            <p:cNvSpPr>
              <a:spLocks noChangeShapeType="1"/>
            </p:cNvSpPr>
            <p:nvPr/>
          </p:nvSpPr>
          <p:spPr bwMode="auto">
            <a:xfrm>
              <a:off x="960" y="13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6399" name="Line 5"/>
            <p:cNvSpPr>
              <a:spLocks noChangeShapeType="1"/>
            </p:cNvSpPr>
            <p:nvPr/>
          </p:nvSpPr>
          <p:spPr bwMode="auto">
            <a:xfrm flipH="1">
              <a:off x="912" y="14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6400" name="Line 6"/>
            <p:cNvSpPr>
              <a:spLocks noChangeShapeType="1"/>
            </p:cNvSpPr>
            <p:nvPr/>
          </p:nvSpPr>
          <p:spPr bwMode="auto">
            <a:xfrm>
              <a:off x="1392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6388" name="Line 7"/>
          <p:cNvSpPr>
            <a:spLocks noChangeShapeType="1"/>
          </p:cNvSpPr>
          <p:nvPr/>
        </p:nvSpPr>
        <p:spPr bwMode="auto">
          <a:xfrm flipV="1">
            <a:off x="23622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1524000" y="3124200"/>
            <a:ext cx="1371600" cy="9906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 dirty="0">
              <a:solidFill>
                <a:srgbClr val="FFFF00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524000" y="4724400"/>
            <a:ext cx="1447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5562600" y="1905000"/>
            <a:ext cx="1066800" cy="1524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6392" name="Oval 12"/>
          <p:cNvSpPr>
            <a:spLocks noChangeArrowheads="1"/>
          </p:cNvSpPr>
          <p:nvPr/>
        </p:nvSpPr>
        <p:spPr bwMode="auto">
          <a:xfrm>
            <a:off x="5715000" y="44958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2651125" y="1946275"/>
            <a:ext cx="110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Arrows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3032125" y="3394075"/>
            <a:ext cx="1890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Parallelogram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3032125" y="4841875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Rectangle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6689725" y="2327275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Diamond</a:t>
            </a:r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7162800" y="4537075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Oval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84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Flowchart Notations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500" y="1699392"/>
            <a:ext cx="7005900" cy="4091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893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>
                <a:solidFill>
                  <a:srgbClr val="FFFF99"/>
                </a:solidFill>
              </a:rPr>
              <a:t>Calculations</a:t>
            </a:r>
          </a:p>
        </p:txBody>
      </p:sp>
    </p:spTree>
    <p:extLst>
      <p:ext uri="{BB962C8B-B14F-4D97-AF65-F5344CB8AC3E}">
        <p14:creationId xmlns:p14="http://schemas.microsoft.com/office/powerpoint/2010/main" val="4069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Add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 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Numbers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/>
              <a:t>A,B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303723" y="3490913"/>
            <a:ext cx="18016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 = A+B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227523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4114800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114800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9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Add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Three Numbers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A,B,C</a:t>
            </a:r>
            <a:endParaRPr lang="en-US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303723" y="3490913"/>
            <a:ext cx="18016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 = A + B + C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227523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4114800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114800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82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ron PPT">
  <a:themeElements>
    <a:clrScheme name="Capron PPT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Capro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ron PPT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Capron PPT</Template>
  <TotalTime>1870</TotalTime>
  <Words>350</Words>
  <Application>Microsoft Office PowerPoint</Application>
  <PresentationFormat>On-screen Show (4:3)</PresentationFormat>
  <Paragraphs>136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Capron PPT</vt:lpstr>
      <vt:lpstr>PowerPoint Presentation</vt:lpstr>
      <vt:lpstr>PowerPoint Presentation</vt:lpstr>
      <vt:lpstr>PowerPoint Presentation</vt:lpstr>
      <vt:lpstr>PowerPoint Presentation</vt:lpstr>
      <vt:lpstr>Flowchart Notations</vt:lpstr>
      <vt:lpstr>Flowchart Notations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Print numbers from 0 to 4</vt:lpstr>
      <vt:lpstr>Example: Print numbers from 0 to 10</vt:lpstr>
      <vt:lpstr>Example: Print even numbers from 0 to 10</vt:lpstr>
      <vt:lpstr>Example: Print odd numbers from 0 to 10</vt:lpstr>
      <vt:lpstr>Example: Print the summation of the numbers from 0 to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Computers: Tools for an Information Age</dc:title>
  <dc:creator>Tom Mckenzie</dc:creator>
  <cp:lastModifiedBy>shady</cp:lastModifiedBy>
  <cp:revision>63</cp:revision>
  <cp:lastPrinted>1601-01-01T00:00:00Z</cp:lastPrinted>
  <dcterms:created xsi:type="dcterms:W3CDTF">2003-02-25T03:16:45Z</dcterms:created>
  <dcterms:modified xsi:type="dcterms:W3CDTF">2016-02-16T20:43:16Z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